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7" r:id="rId2"/>
    <p:sldId id="257" r:id="rId3"/>
    <p:sldId id="259" r:id="rId4"/>
    <p:sldId id="260" r:id="rId5"/>
    <p:sldId id="256" r:id="rId6"/>
    <p:sldId id="262" r:id="rId7"/>
    <p:sldId id="261" r:id="rId8"/>
    <p:sldId id="263" r:id="rId9"/>
    <p:sldId id="264" r:id="rId10"/>
    <p:sldId id="265" r:id="rId11"/>
    <p:sldId id="268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422"/>
    <p:restoredTop sz="94676"/>
  </p:normalViewPr>
  <p:slideViewPr>
    <p:cSldViewPr snapToGrid="0" snapToObjects="1">
      <p:cViewPr>
        <p:scale>
          <a:sx n="123" d="100"/>
          <a:sy n="123" d="100"/>
        </p:scale>
        <p:origin x="624" y="-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FC84D-B033-2E4C-8E29-ECDCE7B01874}" type="datetimeFigureOut">
              <a:rPr lang="en-US" smtClean="0"/>
              <a:t>7/4/17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C4B51-C7C4-D54A-9C9D-11C4392CC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7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C4B51-C7C4-D54A-9C9D-11C4392CC1C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37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65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72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668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065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34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5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54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3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66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202D8-C990-1C45-8B42-913D2AF11AF2}" type="datetimeFigureOut">
              <a:rPr lang="en-US" smtClean="0"/>
              <a:t>7/4/17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54C81-1EA5-8A4B-B3FC-895BA89951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867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Authentication &amp; Authorization for </a:t>
            </a:r>
            <a:r>
              <a:rPr lang="en-US" dirty="0" err="1" smtClean="0"/>
              <a:t>CaaS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Architecture Review Meeting</a:t>
            </a:r>
          </a:p>
          <a:p>
            <a:r>
              <a:rPr lang="en-US" dirty="0" smtClean="0"/>
              <a:t>July 5,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919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791825" cy="1325563"/>
          </a:xfrm>
        </p:spPr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– V2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AuthN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OpenStack APIs</a:t>
            </a:r>
          </a:p>
          <a:p>
            <a:pPr lvl="1"/>
            <a:r>
              <a:rPr lang="en-US" dirty="0" smtClean="0"/>
              <a:t>Implemented via other parts of Harmony (</a:t>
            </a:r>
            <a:r>
              <a:rPr lang="en-US" dirty="0" err="1" smtClean="0"/>
              <a:t>OScore</a:t>
            </a:r>
            <a:r>
              <a:rPr lang="en-US" dirty="0" smtClean="0"/>
              <a:t> + Ironic)</a:t>
            </a:r>
          </a:p>
          <a:p>
            <a:pPr lvl="1"/>
            <a:r>
              <a:rPr lang="en-US" dirty="0" smtClean="0"/>
              <a:t>Status: Design and implementation - Unknown</a:t>
            </a:r>
          </a:p>
          <a:p>
            <a:endParaRPr lang="en-US" dirty="0" smtClean="0"/>
          </a:p>
          <a:p>
            <a:r>
              <a:rPr lang="en-US" dirty="0" err="1" smtClean="0"/>
              <a:t>AuthZ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OpenStack APIs</a:t>
            </a:r>
          </a:p>
          <a:p>
            <a:pPr lvl="1"/>
            <a:r>
              <a:rPr lang="en-US" dirty="0" err="1" smtClean="0"/>
              <a:t>Openstack</a:t>
            </a:r>
            <a:r>
              <a:rPr lang="en-US" dirty="0" smtClean="0"/>
              <a:t> admin and </a:t>
            </a:r>
            <a:r>
              <a:rPr lang="en-US" dirty="0" err="1" smtClean="0"/>
              <a:t>CaaS</a:t>
            </a:r>
            <a:r>
              <a:rPr lang="en-US" dirty="0" smtClean="0"/>
              <a:t> admin map to existing roles and their capabilities are already defined in </a:t>
            </a:r>
            <a:r>
              <a:rPr lang="en-US" dirty="0" err="1" smtClean="0"/>
              <a:t>policy.json</a:t>
            </a:r>
            <a:r>
              <a:rPr lang="en-US" dirty="0" smtClean="0"/>
              <a:t> of Nova/Neutron/etc.</a:t>
            </a:r>
          </a:p>
          <a:p>
            <a:pPr lvl="1"/>
            <a:r>
              <a:rPr lang="en-US" dirty="0" smtClean="0"/>
              <a:t>Authorization needs to be defined for </a:t>
            </a:r>
            <a:r>
              <a:rPr lang="en-US" dirty="0" err="1" smtClean="0"/>
              <a:t>CaaS</a:t>
            </a:r>
            <a:r>
              <a:rPr lang="en-US" dirty="0" smtClean="0"/>
              <a:t>-user role</a:t>
            </a:r>
          </a:p>
          <a:p>
            <a:pPr lvl="2"/>
            <a:r>
              <a:rPr lang="en-US" dirty="0" smtClean="0"/>
              <a:t>CUD on VMs: Denied</a:t>
            </a:r>
          </a:p>
          <a:p>
            <a:pPr lvl="2"/>
            <a:r>
              <a:rPr lang="en-US" dirty="0" smtClean="0"/>
              <a:t>CUD on </a:t>
            </a:r>
            <a:r>
              <a:rPr lang="en-US" dirty="0" err="1" smtClean="0"/>
              <a:t>Baremetal</a:t>
            </a:r>
            <a:r>
              <a:rPr lang="en-US" dirty="0" smtClean="0"/>
              <a:t> nodes: Denied</a:t>
            </a:r>
          </a:p>
          <a:p>
            <a:pPr lvl="2"/>
            <a:r>
              <a:rPr lang="en-US" dirty="0" smtClean="0"/>
              <a:t>Read on VMs and </a:t>
            </a:r>
            <a:r>
              <a:rPr lang="en-US" dirty="0" err="1" smtClean="0"/>
              <a:t>Baremetal</a:t>
            </a:r>
            <a:r>
              <a:rPr lang="en-US" dirty="0" smtClean="0"/>
              <a:t> nodes: Allowed</a:t>
            </a:r>
          </a:p>
          <a:p>
            <a:pPr lvl="1"/>
            <a:r>
              <a:rPr lang="en-US" dirty="0" smtClean="0"/>
              <a:t>Implementation:</a:t>
            </a:r>
          </a:p>
          <a:p>
            <a:pPr lvl="2"/>
            <a:r>
              <a:rPr lang="en-US" dirty="0" smtClean="0"/>
              <a:t>Define this role and its capabilities in /</a:t>
            </a:r>
            <a:r>
              <a:rPr lang="en-US" dirty="0" err="1" smtClean="0"/>
              <a:t>etc</a:t>
            </a:r>
            <a:r>
              <a:rPr lang="en-US" dirty="0" smtClean="0"/>
              <a:t>/nova/</a:t>
            </a:r>
            <a:r>
              <a:rPr lang="en-US" dirty="0" err="1" smtClean="0"/>
              <a:t>policy.json</a:t>
            </a:r>
            <a:endParaRPr lang="en-US" dirty="0" smtClean="0"/>
          </a:p>
          <a:p>
            <a:pPr lvl="1"/>
            <a:r>
              <a:rPr lang="en-US" dirty="0" smtClean="0"/>
              <a:t>Status</a:t>
            </a:r>
            <a:r>
              <a:rPr lang="en-US" dirty="0"/>
              <a:t>: Design and implementation </a:t>
            </a:r>
            <a:r>
              <a:rPr lang="en-US" dirty="0" smtClean="0"/>
              <a:t>– To be done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815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Detailed view of V2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71" y="1312677"/>
            <a:ext cx="10331865" cy="504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4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Items for V2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and implement </a:t>
            </a:r>
            <a:r>
              <a:rPr lang="en-US" dirty="0" err="1" smtClean="0"/>
              <a:t>CaaS</a:t>
            </a:r>
            <a:r>
              <a:rPr lang="en-US" dirty="0" smtClean="0"/>
              <a:t> admin and </a:t>
            </a:r>
            <a:r>
              <a:rPr lang="en-US" dirty="0" err="1" smtClean="0"/>
              <a:t>CaaS</a:t>
            </a:r>
            <a:r>
              <a:rPr lang="en-US" dirty="0" smtClean="0"/>
              <a:t> user roles and their capabilities in </a:t>
            </a:r>
            <a:r>
              <a:rPr lang="en-US" dirty="0" err="1" smtClean="0"/>
              <a:t>CaaS</a:t>
            </a:r>
            <a:r>
              <a:rPr lang="en-US" dirty="0"/>
              <a:t> </a:t>
            </a:r>
            <a:r>
              <a:rPr lang="en-US" dirty="0" smtClean="0"/>
              <a:t>for CRUD operations on clusters</a:t>
            </a:r>
          </a:p>
          <a:p>
            <a:endParaRPr lang="en-US" dirty="0" smtClean="0"/>
          </a:p>
          <a:p>
            <a:r>
              <a:rPr lang="en-US" dirty="0" smtClean="0"/>
              <a:t>Define custom role “</a:t>
            </a:r>
            <a:r>
              <a:rPr lang="en-US" dirty="0" err="1" smtClean="0"/>
              <a:t>CaaS</a:t>
            </a:r>
            <a:r>
              <a:rPr lang="en-US" dirty="0" smtClean="0"/>
              <a:t> user” and its capabilities in Nova’s policy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5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- V1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Goal:</a:t>
            </a:r>
          </a:p>
          <a:p>
            <a:pPr lvl="1"/>
            <a:r>
              <a:rPr lang="en-US" dirty="0" smtClean="0"/>
              <a:t>We need to provide authentication and authorization for 3 sets of APIs</a:t>
            </a:r>
          </a:p>
          <a:p>
            <a:pPr lvl="2"/>
            <a:r>
              <a:rPr lang="en-US" dirty="0" err="1" smtClean="0">
                <a:solidFill>
                  <a:srgbClr val="00B050"/>
                </a:solidFill>
              </a:rPr>
              <a:t>CaaS</a:t>
            </a:r>
            <a:r>
              <a:rPr lang="en-US" dirty="0" smtClean="0">
                <a:solidFill>
                  <a:srgbClr val="00B050"/>
                </a:solidFill>
              </a:rPr>
              <a:t> APIs:</a:t>
            </a:r>
          </a:p>
          <a:p>
            <a:pPr lvl="3"/>
            <a:r>
              <a:rPr lang="en-US" dirty="0" smtClean="0"/>
              <a:t>Create/Read/Update/Delete on ’cluster’ objects</a:t>
            </a:r>
          </a:p>
          <a:p>
            <a:pPr lvl="2"/>
            <a:r>
              <a:rPr lang="en-US" dirty="0" smtClean="0">
                <a:solidFill>
                  <a:srgbClr val="C00000"/>
                </a:solidFill>
              </a:rPr>
              <a:t>K8S APIs</a:t>
            </a:r>
          </a:p>
          <a:p>
            <a:pPr lvl="3"/>
            <a:r>
              <a:rPr lang="en-US" dirty="0"/>
              <a:t>Create/Read/Update/Delete on </a:t>
            </a:r>
            <a:r>
              <a:rPr lang="en-US" dirty="0" smtClean="0"/>
              <a:t>various k8s job types such as pods/replica sets/daemon sets</a:t>
            </a:r>
          </a:p>
          <a:p>
            <a:pPr lvl="2"/>
            <a:r>
              <a:rPr lang="en-US" dirty="0" smtClean="0"/>
              <a:t>OpenStack APIs</a:t>
            </a:r>
          </a:p>
          <a:p>
            <a:pPr lvl="3"/>
            <a:r>
              <a:rPr lang="en-US" dirty="0"/>
              <a:t>Create/Read/Update/Delete on </a:t>
            </a:r>
            <a:r>
              <a:rPr lang="en-US" dirty="0" smtClean="0"/>
              <a:t>VMs and </a:t>
            </a:r>
            <a:r>
              <a:rPr lang="en-US" dirty="0" err="1" smtClean="0"/>
              <a:t>baremetal</a:t>
            </a:r>
            <a:r>
              <a:rPr lang="en-US" dirty="0" smtClean="0"/>
              <a:t> nodes</a:t>
            </a:r>
          </a:p>
          <a:p>
            <a:endParaRPr lang="en-US" dirty="0" smtClean="0"/>
          </a:p>
          <a:p>
            <a:r>
              <a:rPr lang="en-US" dirty="0" smtClean="0"/>
              <a:t>Only use the two built-in roles in OpenStack: admin and member</a:t>
            </a:r>
          </a:p>
          <a:p>
            <a:pPr lvl="2"/>
            <a:r>
              <a:rPr lang="en-US" dirty="0" err="1" smtClean="0"/>
              <a:t>Openstack</a:t>
            </a:r>
            <a:r>
              <a:rPr lang="en-US" dirty="0" smtClean="0"/>
              <a:t>-Admin: User has access to all projects</a:t>
            </a:r>
          </a:p>
          <a:p>
            <a:pPr lvl="2"/>
            <a:r>
              <a:rPr lang="en-US" dirty="0" err="1" smtClean="0"/>
              <a:t>Openstack</a:t>
            </a:r>
            <a:r>
              <a:rPr lang="en-US" dirty="0" smtClean="0"/>
              <a:t>-Member: User has access to only certain projects that they are explicitly made a member of.</a:t>
            </a:r>
          </a:p>
        </p:txBody>
      </p:sp>
    </p:spTree>
    <p:extLst>
      <p:ext uri="{BB962C8B-B14F-4D97-AF65-F5344CB8AC3E}">
        <p14:creationId xmlns:p14="http://schemas.microsoft.com/office/powerpoint/2010/main" val="19618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- V1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AuthN</a:t>
            </a:r>
            <a:r>
              <a:rPr lang="en-US" dirty="0" smtClean="0"/>
              <a:t> for </a:t>
            </a:r>
            <a:r>
              <a:rPr lang="en-US" dirty="0" err="1" smtClean="0">
                <a:solidFill>
                  <a:srgbClr val="00B050"/>
                </a:solidFill>
              </a:rPr>
              <a:t>CaaS</a:t>
            </a:r>
            <a:r>
              <a:rPr lang="en-US" dirty="0" smtClean="0">
                <a:solidFill>
                  <a:srgbClr val="00B050"/>
                </a:solidFill>
              </a:rPr>
              <a:t> APIs</a:t>
            </a:r>
          </a:p>
          <a:p>
            <a:pPr lvl="1"/>
            <a:r>
              <a:rPr lang="en-US" dirty="0" smtClean="0"/>
              <a:t>Implemented by </a:t>
            </a:r>
            <a:r>
              <a:rPr lang="en-US" dirty="0" err="1" smtClean="0"/>
              <a:t>CaaS</a:t>
            </a:r>
            <a:r>
              <a:rPr lang="en-US" dirty="0" smtClean="0"/>
              <a:t> by calling Keystone APIs to validate token</a:t>
            </a:r>
          </a:p>
          <a:p>
            <a:pPr lvl="1"/>
            <a:r>
              <a:rPr lang="en-US" dirty="0" smtClean="0"/>
              <a:t>Status: Design and implementation – DONE</a:t>
            </a:r>
          </a:p>
          <a:p>
            <a:endParaRPr lang="en-US" dirty="0" smtClean="0"/>
          </a:p>
          <a:p>
            <a:r>
              <a:rPr lang="en-US" dirty="0" err="1" smtClean="0"/>
              <a:t>AuthZ</a:t>
            </a:r>
            <a:r>
              <a:rPr lang="en-US" dirty="0" smtClean="0"/>
              <a:t> for </a:t>
            </a:r>
            <a:r>
              <a:rPr lang="en-US" dirty="0" err="1" smtClean="0">
                <a:solidFill>
                  <a:srgbClr val="00B050"/>
                </a:solidFill>
              </a:rPr>
              <a:t>CaaS</a:t>
            </a:r>
            <a:r>
              <a:rPr lang="en-US" dirty="0" smtClean="0">
                <a:solidFill>
                  <a:srgbClr val="00B050"/>
                </a:solidFill>
              </a:rPr>
              <a:t> APIs</a:t>
            </a:r>
          </a:p>
          <a:p>
            <a:pPr lvl="1"/>
            <a:r>
              <a:rPr lang="en-US" dirty="0" smtClean="0"/>
              <a:t>Can this user create a cluster in this project with ID=</a:t>
            </a:r>
            <a:r>
              <a:rPr lang="en-US" dirty="0" err="1" smtClean="0"/>
              <a:t>projectID</a:t>
            </a:r>
            <a:r>
              <a:rPr lang="en-US" dirty="0" smtClean="0"/>
              <a:t>?</a:t>
            </a:r>
          </a:p>
          <a:p>
            <a:pPr lvl="2"/>
            <a:r>
              <a:rPr lang="en-US" dirty="0" smtClean="0"/>
              <a:t>Match project ID in REST call with </a:t>
            </a:r>
            <a:r>
              <a:rPr lang="en-US" dirty="0" err="1" smtClean="0"/>
              <a:t>projectID</a:t>
            </a:r>
            <a:r>
              <a:rPr lang="en-US" dirty="0" smtClean="0"/>
              <a:t> retrieved using token from Keystone.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Can this user read/update/delete cluster with ID=</a:t>
            </a:r>
            <a:r>
              <a:rPr lang="en-US" dirty="0" err="1" smtClean="0"/>
              <a:t>clusterID</a:t>
            </a:r>
            <a:endParaRPr lang="en-US" dirty="0"/>
          </a:p>
          <a:p>
            <a:pPr lvl="2"/>
            <a:r>
              <a:rPr lang="en-US" dirty="0" smtClean="0"/>
              <a:t>Retrieve project ID in the token from Keystone. Check </a:t>
            </a:r>
            <a:r>
              <a:rPr lang="en-US" dirty="0" err="1" smtClean="0"/>
              <a:t>CaaS</a:t>
            </a:r>
            <a:r>
              <a:rPr lang="en-US" dirty="0" smtClean="0"/>
              <a:t> </a:t>
            </a:r>
            <a:r>
              <a:rPr lang="en-US" dirty="0" err="1" smtClean="0"/>
              <a:t>MariaDB</a:t>
            </a:r>
            <a:r>
              <a:rPr lang="en-US" dirty="0" smtClean="0"/>
              <a:t> to see if given cluster ID is a member of project ID.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Status: Design and implementation - DONE </a:t>
            </a:r>
          </a:p>
        </p:txBody>
      </p:sp>
    </p:spTree>
    <p:extLst>
      <p:ext uri="{BB962C8B-B14F-4D97-AF65-F5344CB8AC3E}">
        <p14:creationId xmlns:p14="http://schemas.microsoft.com/office/powerpoint/2010/main" val="17189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- V1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AuthN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K8S APIs</a:t>
            </a:r>
          </a:p>
          <a:p>
            <a:pPr lvl="1"/>
            <a:r>
              <a:rPr lang="en-US" dirty="0" smtClean="0"/>
              <a:t>Implemented via </a:t>
            </a:r>
            <a:r>
              <a:rPr lang="en-US" dirty="0" err="1" smtClean="0"/>
              <a:t>webhook</a:t>
            </a:r>
            <a:r>
              <a:rPr lang="en-US" dirty="0" smtClean="0"/>
              <a:t> mechanism provided by K8S</a:t>
            </a:r>
          </a:p>
          <a:p>
            <a:pPr lvl="1"/>
            <a:r>
              <a:rPr lang="en-US" dirty="0"/>
              <a:t>Token validation by calling </a:t>
            </a:r>
            <a:r>
              <a:rPr lang="en-US" dirty="0" smtClean="0"/>
              <a:t>keystone</a:t>
            </a:r>
          </a:p>
          <a:p>
            <a:pPr lvl="1"/>
            <a:r>
              <a:rPr lang="en-US" dirty="0" smtClean="0"/>
              <a:t>Status: Design and implementation - In progress</a:t>
            </a:r>
          </a:p>
          <a:p>
            <a:endParaRPr lang="en-US" dirty="0" smtClean="0"/>
          </a:p>
          <a:p>
            <a:r>
              <a:rPr lang="en-US" dirty="0" err="1" smtClean="0"/>
              <a:t>AuthZ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K8S APIs</a:t>
            </a:r>
          </a:p>
          <a:p>
            <a:pPr lvl="1"/>
            <a:r>
              <a:rPr lang="en-US" dirty="0"/>
              <a:t>Implemented via </a:t>
            </a:r>
            <a:r>
              <a:rPr lang="en-US" dirty="0" err="1"/>
              <a:t>webhook</a:t>
            </a:r>
            <a:r>
              <a:rPr lang="en-US" dirty="0"/>
              <a:t> mechanism provided by K8S</a:t>
            </a:r>
          </a:p>
          <a:p>
            <a:pPr lvl="1"/>
            <a:r>
              <a:rPr lang="en-US" dirty="0"/>
              <a:t>Check cluster membership whose source of truth is in </a:t>
            </a:r>
            <a:r>
              <a:rPr lang="en-US" dirty="0" err="1"/>
              <a:t>CaaS</a:t>
            </a:r>
            <a:r>
              <a:rPr lang="en-US" dirty="0"/>
              <a:t> </a:t>
            </a:r>
            <a:r>
              <a:rPr lang="en-US" dirty="0" err="1"/>
              <a:t>MariaDB</a:t>
            </a:r>
            <a:endParaRPr lang="en-US" dirty="0"/>
          </a:p>
          <a:p>
            <a:pPr lvl="2"/>
            <a:r>
              <a:rPr lang="en-US" dirty="0"/>
              <a:t>Each K8S cluster needs </a:t>
            </a:r>
            <a:r>
              <a:rPr lang="en-US" dirty="0" smtClean="0"/>
              <a:t>to be </a:t>
            </a:r>
            <a:r>
              <a:rPr lang="en-US" dirty="0"/>
              <a:t>aware of </a:t>
            </a:r>
            <a:r>
              <a:rPr lang="en-US" dirty="0" smtClean="0"/>
              <a:t>its </a:t>
            </a:r>
            <a:r>
              <a:rPr lang="en-US" dirty="0"/>
              <a:t>Cluster </a:t>
            </a:r>
            <a:r>
              <a:rPr lang="en-US" dirty="0" smtClean="0"/>
              <a:t>UUID</a:t>
            </a:r>
          </a:p>
          <a:p>
            <a:pPr lvl="1"/>
            <a:r>
              <a:rPr lang="en-US" dirty="0" smtClean="0"/>
              <a:t>Status</a:t>
            </a:r>
            <a:r>
              <a:rPr lang="en-US" dirty="0"/>
              <a:t>: Design and implementation </a:t>
            </a:r>
            <a:r>
              <a:rPr lang="en-US" dirty="0" smtClean="0"/>
              <a:t>– To be done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3807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75100" y="1220097"/>
            <a:ext cx="1143000" cy="12439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effectLst/>
                <a:ea typeface="Calibri" charset="0"/>
                <a:cs typeface="Times New Roman" charset="0"/>
              </a:rPr>
              <a:t>LUI</a:t>
            </a: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ea typeface="Calibri" charset="0"/>
                <a:cs typeface="Times New Roman" charset="0"/>
              </a:rPr>
              <a:t>or</a:t>
            </a:r>
            <a:endParaRPr lang="en-US" sz="1200" dirty="0" smtClean="0">
              <a:ea typeface="Calibri" charset="0"/>
              <a:cs typeface="Times New Roman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effectLst/>
                <a:ea typeface="Calibri" charset="0"/>
                <a:cs typeface="Times New Roman" charset="0"/>
              </a:rPr>
              <a:t>Command Line</a:t>
            </a:r>
            <a:endParaRPr lang="en-US" sz="12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19259" y="3929445"/>
            <a:ext cx="1946359" cy="182087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 err="1" smtClean="0">
                <a:effectLst/>
                <a:ea typeface="Calibri" charset="0"/>
                <a:cs typeface="Times New Roman" charset="0"/>
              </a:rPr>
              <a:t>CaaS</a:t>
            </a:r>
            <a:endParaRPr lang="en-US" sz="1200" dirty="0"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7" name="Elbow Connector 6"/>
          <p:cNvCxnSpPr/>
          <p:nvPr/>
        </p:nvCxnSpPr>
        <p:spPr>
          <a:xfrm>
            <a:off x="5102401" y="1826373"/>
            <a:ext cx="2101159" cy="2997805"/>
          </a:xfrm>
          <a:prstGeom prst="bentConnector3">
            <a:avLst>
              <a:gd name="adj1" fmla="val 55655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7555591" y="2094332"/>
            <a:ext cx="19428" cy="195825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miley Face 8"/>
          <p:cNvSpPr/>
          <p:nvPr/>
        </p:nvSpPr>
        <p:spPr>
          <a:xfrm>
            <a:off x="1860124" y="1304078"/>
            <a:ext cx="906780" cy="915670"/>
          </a:xfrm>
          <a:prstGeom prst="smileyFac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0" name="Text Box 11"/>
          <p:cNvSpPr txBox="1"/>
          <p:nvPr/>
        </p:nvSpPr>
        <p:spPr>
          <a:xfrm>
            <a:off x="2756148" y="2135458"/>
            <a:ext cx="1372235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3a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.Get </a:t>
            </a:r>
            <a:r>
              <a:rPr lang="en-US" sz="1000" dirty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K8s 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pods</a:t>
            </a:r>
          </a:p>
        </p:txBody>
      </p:sp>
      <p:sp>
        <p:nvSpPr>
          <p:cNvPr id="11" name="Text Box 12"/>
          <p:cNvSpPr txBox="1"/>
          <p:nvPr/>
        </p:nvSpPr>
        <p:spPr>
          <a:xfrm>
            <a:off x="2710885" y="1024859"/>
            <a:ext cx="1582420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1"/>
                </a:solidFill>
                <a:effectLst/>
                <a:ea typeface="Calibri" charset="0"/>
                <a:cs typeface="Times New Roman" charset="0"/>
              </a:rPr>
              <a:t>1a. Authenticate (username, password)</a:t>
            </a:r>
            <a:endParaRPr lang="en-US" sz="1200" dirty="0">
              <a:solidFill>
                <a:schemeClr val="accent1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12" name="Text Box 17"/>
          <p:cNvSpPr txBox="1"/>
          <p:nvPr/>
        </p:nvSpPr>
        <p:spPr>
          <a:xfrm rot="16200000">
            <a:off x="5726783" y="757723"/>
            <a:ext cx="301270" cy="1147445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1"/>
                </a:solidFill>
                <a:effectLst/>
                <a:ea typeface="Calibri" charset="0"/>
                <a:cs typeface="Times New Roman" charset="0"/>
              </a:rPr>
              <a:t>1b.Authenticates</a:t>
            </a:r>
            <a:endParaRPr lang="en-US" sz="1000" dirty="0">
              <a:solidFill>
                <a:schemeClr val="accent1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13" name="Text Box 18"/>
          <p:cNvSpPr txBox="1"/>
          <p:nvPr/>
        </p:nvSpPr>
        <p:spPr>
          <a:xfrm>
            <a:off x="2038985" y="990683"/>
            <a:ext cx="469265" cy="226059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ea typeface="Calibri" charset="0"/>
                <a:cs typeface="Times New Roman" charset="0"/>
              </a:rPr>
              <a:t>User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862750" y="1446158"/>
            <a:ext cx="1114890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839519" y="2366287"/>
            <a:ext cx="1114890" cy="127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8053767" y="1188470"/>
            <a:ext cx="1143000" cy="91122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ea typeface="Calibri" charset="0"/>
                <a:cs typeface="Times New Roman" charset="0"/>
              </a:rPr>
              <a:t>Nova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8773464" y="2493224"/>
            <a:ext cx="0" cy="142162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6472456" y="828913"/>
            <a:ext cx="2961630" cy="166431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OSCORE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2129436" y="2713569"/>
            <a:ext cx="3088640" cy="12573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718435" y="2819663"/>
            <a:ext cx="685165" cy="9093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 err="1" smtClean="0">
                <a:effectLst/>
                <a:ea typeface="Calibri" charset="0"/>
                <a:cs typeface="Times New Roman" charset="0"/>
              </a:rPr>
              <a:t>AuthZ</a:t>
            </a:r>
            <a:endParaRPr lang="en-US" sz="12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977005" y="2817123"/>
            <a:ext cx="688975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 dirty="0" err="1" smtClean="0">
                <a:effectLst/>
                <a:ea typeface="Calibri" charset="0"/>
                <a:cs typeface="Times New Roman" charset="0"/>
              </a:rPr>
              <a:t>AuthN</a:t>
            </a:r>
            <a:endParaRPr lang="en-US" sz="1200" dirty="0">
              <a:effectLst/>
              <a:ea typeface="Calibri" charset="0"/>
              <a:cs typeface="Times New Roman" charset="0"/>
            </a:endParaRPr>
          </a:p>
        </p:txBody>
      </p:sp>
      <p:sp>
        <p:nvSpPr>
          <p:cNvPr id="23" name="Text Box 14"/>
          <p:cNvSpPr txBox="1"/>
          <p:nvPr/>
        </p:nvSpPr>
        <p:spPr>
          <a:xfrm>
            <a:off x="2948940" y="3956948"/>
            <a:ext cx="1600200" cy="339725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effectLst/>
                <a:ea typeface="Calibri" charset="0"/>
                <a:cs typeface="Times New Roman" charset="0"/>
              </a:rPr>
              <a:t>K8S </a:t>
            </a:r>
            <a:r>
              <a:rPr lang="en-US" sz="1200" dirty="0">
                <a:effectLst/>
                <a:ea typeface="Calibri" charset="0"/>
                <a:cs typeface="Times New Roman" charset="0"/>
              </a:rPr>
              <a:t>cluster API Server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401547" y="4963024"/>
            <a:ext cx="931089" cy="6819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00" dirty="0" smtClean="0">
                <a:solidFill>
                  <a:schemeClr val="tx1"/>
                </a:solidFill>
                <a:effectLst/>
                <a:ea typeface="Calibri" charset="0"/>
                <a:cs typeface="Times New Roman" charset="0"/>
              </a:rPr>
              <a:t>AUTHN/AUTHZ for K8S APIs</a:t>
            </a:r>
          </a:p>
          <a:p>
            <a:pPr algn="ctr"/>
            <a:r>
              <a:rPr lang="en-US" sz="700" dirty="0" smtClean="0">
                <a:solidFill>
                  <a:schemeClr val="tx1"/>
                </a:solidFill>
                <a:ea typeface="Calibri" charset="0"/>
                <a:cs typeface="Times New Roman" charset="0"/>
              </a:rPr>
              <a:t>(WEBHOOK)</a:t>
            </a:r>
            <a:endParaRPr lang="en-US" sz="700" dirty="0">
              <a:solidFill>
                <a:schemeClr val="tx1"/>
              </a:solidFill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4320540" y="373215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4457700" y="3956948"/>
            <a:ext cx="1" cy="134707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24" idx="1"/>
          </p:cNvCxnSpPr>
          <p:nvPr/>
        </p:nvCxnSpPr>
        <p:spPr>
          <a:xfrm flipV="1">
            <a:off x="4457700" y="5304019"/>
            <a:ext cx="2943847" cy="345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3413582" y="3285030"/>
            <a:ext cx="5715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Box 45"/>
          <p:cNvSpPr txBox="1"/>
          <p:nvPr/>
        </p:nvSpPr>
        <p:spPr>
          <a:xfrm>
            <a:off x="5218303" y="5086831"/>
            <a:ext cx="1372235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rgbClr val="C00000"/>
                </a:solidFill>
                <a:ea typeface="Calibri" charset="0"/>
                <a:cs typeface="Times New Roman" charset="0"/>
              </a:rPr>
              <a:t>3c</a:t>
            </a:r>
            <a:r>
              <a:rPr lang="en-US" sz="1000" dirty="0" smtClean="0">
                <a:solidFill>
                  <a:srgbClr val="C00000"/>
                </a:solidFill>
                <a:effectLst/>
                <a:ea typeface="Calibri" charset="0"/>
                <a:cs typeface="Times New Roman" charset="0"/>
              </a:rPr>
              <a:t>.Forward </a:t>
            </a:r>
            <a:r>
              <a:rPr lang="en-US" sz="1000" dirty="0">
                <a:solidFill>
                  <a:srgbClr val="C00000"/>
                </a:solidFill>
                <a:effectLst/>
                <a:ea typeface="Calibri" charset="0"/>
                <a:cs typeface="Times New Roman" charset="0"/>
              </a:rPr>
              <a:t>token</a:t>
            </a:r>
            <a:endParaRPr lang="en-US" sz="1200" dirty="0">
              <a:solidFill>
                <a:srgbClr val="C00000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33" name="Text Box 47"/>
          <p:cNvSpPr txBox="1"/>
          <p:nvPr/>
        </p:nvSpPr>
        <p:spPr>
          <a:xfrm>
            <a:off x="6761808" y="2661472"/>
            <a:ext cx="395793" cy="125963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3d. Validate token </a:t>
            </a:r>
            <a:endParaRPr lang="en-US" sz="1000" dirty="0">
              <a:solidFill>
                <a:schemeClr val="accent2">
                  <a:lumMod val="75000"/>
                </a:schemeClr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35" name="Text Box 49"/>
          <p:cNvSpPr txBox="1"/>
          <p:nvPr/>
        </p:nvSpPr>
        <p:spPr>
          <a:xfrm>
            <a:off x="5575018" y="2065405"/>
            <a:ext cx="341700" cy="1606087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3b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.Get </a:t>
            </a:r>
            <a:r>
              <a:rPr lang="en-US" sz="1000" dirty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K8s 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pods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 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(token)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6817949" y="2110707"/>
            <a:ext cx="1206" cy="3052223"/>
          </a:xfrm>
          <a:prstGeom prst="straightConnector1">
            <a:avLst/>
          </a:prstGeom>
          <a:ln>
            <a:solidFill>
              <a:srgbClr val="C0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5120640" y="1446158"/>
            <a:ext cx="1545845" cy="0"/>
          </a:xfrm>
          <a:prstGeom prst="straightConnector1">
            <a:avLst/>
          </a:prstGeom>
          <a:ln>
            <a:solidFill>
              <a:schemeClr val="accent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Box 10"/>
          <p:cNvSpPr txBox="1"/>
          <p:nvPr/>
        </p:nvSpPr>
        <p:spPr>
          <a:xfrm rot="5400000">
            <a:off x="5632675" y="3156782"/>
            <a:ext cx="1547961" cy="188557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2b. Create cluster (token)</a:t>
            </a:r>
            <a:endParaRPr lang="en-US" sz="1200" dirty="0">
              <a:solidFill>
                <a:srgbClr val="00B050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41" name="Text Box 23"/>
          <p:cNvSpPr txBox="1"/>
          <p:nvPr/>
        </p:nvSpPr>
        <p:spPr>
          <a:xfrm>
            <a:off x="7401548" y="2553125"/>
            <a:ext cx="269394" cy="1288888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2c. </a:t>
            </a:r>
            <a:r>
              <a:rPr lang="en-US" sz="11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Validate </a:t>
            </a:r>
            <a:r>
              <a:rPr lang="en-US" sz="1100" dirty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token</a:t>
            </a:r>
          </a:p>
        </p:txBody>
      </p:sp>
      <p:sp>
        <p:nvSpPr>
          <p:cNvPr id="42" name="Text Box 24"/>
          <p:cNvSpPr txBox="1"/>
          <p:nvPr/>
        </p:nvSpPr>
        <p:spPr>
          <a:xfrm>
            <a:off x="8773464" y="2580656"/>
            <a:ext cx="306332" cy="1188713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2e. Create </a:t>
            </a:r>
            <a:r>
              <a:rPr lang="en-US" sz="1200" dirty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cluster</a:t>
            </a:r>
          </a:p>
        </p:txBody>
      </p:sp>
      <p:sp>
        <p:nvSpPr>
          <p:cNvPr id="43" name="Rectangle 40"/>
          <p:cNvSpPr>
            <a:spLocks noChangeArrowheads="1"/>
          </p:cNvSpPr>
          <p:nvPr/>
        </p:nvSpPr>
        <p:spPr bwMode="auto">
          <a:xfrm>
            <a:off x="53657" y="30278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2858940" y="1878555"/>
            <a:ext cx="1114890" cy="127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 Box 12"/>
          <p:cNvSpPr txBox="1"/>
          <p:nvPr/>
        </p:nvSpPr>
        <p:spPr>
          <a:xfrm>
            <a:off x="2777737" y="1604198"/>
            <a:ext cx="1207345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rgbClr val="00B050"/>
                </a:solidFill>
                <a:ea typeface="Calibri" charset="0"/>
                <a:cs typeface="Times New Roman" charset="0"/>
              </a:rPr>
              <a:t>2a</a:t>
            </a:r>
            <a:r>
              <a:rPr lang="en-US" sz="10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. Create cluster</a:t>
            </a:r>
            <a:endParaRPr lang="en-US" sz="1200" dirty="0">
              <a:solidFill>
                <a:srgbClr val="00B050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666485" y="1188470"/>
            <a:ext cx="1143000" cy="91122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ea typeface="Calibri" charset="0"/>
                <a:cs typeface="Times New Roman" charset="0"/>
              </a:rPr>
              <a:t>Keystone</a:t>
            </a:r>
          </a:p>
        </p:txBody>
      </p:sp>
      <p:sp>
        <p:nvSpPr>
          <p:cNvPr id="90" name="Text Box 17"/>
          <p:cNvSpPr txBox="1"/>
          <p:nvPr/>
        </p:nvSpPr>
        <p:spPr>
          <a:xfrm rot="16200000">
            <a:off x="5502385" y="1317436"/>
            <a:ext cx="301270" cy="610169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1"/>
                </a:solidFill>
                <a:ea typeface="Calibri" charset="0"/>
                <a:cs typeface="Times New Roman" charset="0"/>
              </a:rPr>
              <a:t>1c. Token</a:t>
            </a:r>
            <a:endParaRPr lang="en-US" sz="1000" dirty="0">
              <a:solidFill>
                <a:schemeClr val="accent1"/>
              </a:solidFill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5107267" y="2071151"/>
            <a:ext cx="537202" cy="236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>
            <a:off x="5647728" y="2075210"/>
            <a:ext cx="1390" cy="12216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/>
          <p:nvPr/>
        </p:nvCxnSpPr>
        <p:spPr>
          <a:xfrm flipH="1">
            <a:off x="4664729" y="3295990"/>
            <a:ext cx="984389" cy="377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Text Box 45"/>
          <p:cNvSpPr txBox="1"/>
          <p:nvPr/>
        </p:nvSpPr>
        <p:spPr>
          <a:xfrm>
            <a:off x="3646666" y="5511542"/>
            <a:ext cx="2739611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rgbClr val="C00000"/>
                </a:solidFill>
                <a:ea typeface="Calibri" charset="0"/>
                <a:cs typeface="Times New Roman" charset="0"/>
              </a:rPr>
              <a:t>3f</a:t>
            </a:r>
            <a:r>
              <a:rPr lang="en-US" sz="1000" dirty="0" smtClean="0">
                <a:solidFill>
                  <a:srgbClr val="C00000"/>
                </a:solidFill>
                <a:effectLst/>
                <a:ea typeface="Calibri" charset="0"/>
                <a:cs typeface="Times New Roman" charset="0"/>
              </a:rPr>
              <a:t>. </a:t>
            </a:r>
            <a:r>
              <a:rPr lang="en-US" sz="1000" dirty="0" err="1" smtClean="0">
                <a:solidFill>
                  <a:srgbClr val="C00000"/>
                </a:solidFill>
                <a:effectLst/>
                <a:ea typeface="Calibri" charset="0"/>
                <a:cs typeface="Times New Roman" charset="0"/>
              </a:rPr>
              <a:t>AuthN</a:t>
            </a:r>
            <a:r>
              <a:rPr lang="en-US" sz="1000" dirty="0" smtClean="0">
                <a:solidFill>
                  <a:srgbClr val="C00000"/>
                </a:solidFill>
                <a:effectLst/>
                <a:ea typeface="Calibri" charset="0"/>
                <a:cs typeface="Times New Roman" charset="0"/>
              </a:rPr>
              <a:t>/Z Decision: True/False + Token object</a:t>
            </a:r>
            <a:endParaRPr lang="en-US" sz="1200" dirty="0">
              <a:solidFill>
                <a:srgbClr val="C00000"/>
              </a:solidFill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140" name="Straight Arrow Connector 139"/>
          <p:cNvCxnSpPr/>
          <p:nvPr/>
        </p:nvCxnSpPr>
        <p:spPr>
          <a:xfrm>
            <a:off x="5118100" y="1535298"/>
            <a:ext cx="1545845" cy="0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858940" y="3956948"/>
            <a:ext cx="0" cy="1519369"/>
          </a:xfrm>
          <a:prstGeom prst="line">
            <a:avLst/>
          </a:prstGeom>
          <a:ln>
            <a:solidFill>
              <a:srgbClr val="C0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>
            <a:off x="2858940" y="5471690"/>
            <a:ext cx="4542607" cy="1703"/>
          </a:xfrm>
          <a:prstGeom prst="straightConnector1">
            <a:avLst/>
          </a:prstGeom>
          <a:ln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H="1" flipV="1">
            <a:off x="6915422" y="2117249"/>
            <a:ext cx="7031" cy="291195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 Box 45"/>
          <p:cNvSpPr txBox="1"/>
          <p:nvPr/>
        </p:nvSpPr>
        <p:spPr>
          <a:xfrm rot="5400000">
            <a:off x="6175855" y="3049626"/>
            <a:ext cx="1051276" cy="231140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3e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.Token object</a:t>
            </a:r>
            <a:endParaRPr lang="en-US" sz="1200" dirty="0">
              <a:solidFill>
                <a:schemeClr val="accent2">
                  <a:lumMod val="75000"/>
                </a:schemeClr>
              </a:solidFill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149" name="Straight Arrow Connector 148"/>
          <p:cNvCxnSpPr/>
          <p:nvPr/>
        </p:nvCxnSpPr>
        <p:spPr>
          <a:xfrm flipV="1">
            <a:off x="7670942" y="2117248"/>
            <a:ext cx="28934" cy="1935336"/>
          </a:xfrm>
          <a:prstGeom prst="straightConnector1">
            <a:avLst/>
          </a:prstGeom>
          <a:ln>
            <a:solidFill>
              <a:srgbClr val="00B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 Box 23"/>
          <p:cNvSpPr txBox="1"/>
          <p:nvPr/>
        </p:nvSpPr>
        <p:spPr>
          <a:xfrm>
            <a:off x="7700768" y="2614422"/>
            <a:ext cx="294381" cy="1332191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2d. </a:t>
            </a:r>
            <a:r>
              <a:rPr lang="en-US" sz="11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Token object</a:t>
            </a:r>
            <a:endParaRPr lang="en-US" sz="1100" dirty="0">
              <a:solidFill>
                <a:srgbClr val="00B050"/>
              </a:solidFill>
              <a:effectLst/>
              <a:ea typeface="Calibri" charset="0"/>
              <a:cs typeface="Times New Roman" charset="0"/>
            </a:endParaRPr>
          </a:p>
        </p:txBody>
      </p:sp>
      <p:cxnSp>
        <p:nvCxnSpPr>
          <p:cNvPr id="177" name="Straight Connector 176"/>
          <p:cNvCxnSpPr/>
          <p:nvPr/>
        </p:nvCxnSpPr>
        <p:spPr>
          <a:xfrm>
            <a:off x="5207744" y="3083792"/>
            <a:ext cx="19172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H="1" flipV="1">
            <a:off x="5388725" y="2192500"/>
            <a:ext cx="7932" cy="89241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Text Box 49"/>
          <p:cNvSpPr txBox="1"/>
          <p:nvPr/>
        </p:nvSpPr>
        <p:spPr>
          <a:xfrm>
            <a:off x="5411412" y="2207534"/>
            <a:ext cx="233057" cy="920785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eaVert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a typeface="Calibri" charset="0"/>
                <a:cs typeface="Times New Roman" charset="0"/>
              </a:rPr>
              <a:t>3g </a:t>
            </a:r>
            <a:r>
              <a:rPr lang="en-US" sz="1000" dirty="0" smtClean="0">
                <a:solidFill>
                  <a:schemeClr val="accent2">
                    <a:lumMod val="75000"/>
                  </a:schemeClr>
                </a:solidFill>
                <a:effectLst/>
                <a:ea typeface="Calibri" charset="0"/>
                <a:cs typeface="Times New Roman" charset="0"/>
              </a:rPr>
              <a:t>.List of pods</a:t>
            </a:r>
          </a:p>
        </p:txBody>
      </p:sp>
      <p:sp>
        <p:nvSpPr>
          <p:cNvPr id="2" name="Rectangle 1"/>
          <p:cNvSpPr/>
          <p:nvPr/>
        </p:nvSpPr>
        <p:spPr>
          <a:xfrm>
            <a:off x="625851" y="6025603"/>
            <a:ext cx="61469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From the command line:</a:t>
            </a:r>
          </a:p>
          <a:p>
            <a:pPr marL="685800" lvl="1" indent="-228600">
              <a:buFont typeface="Symbol" charset="2"/>
              <a:buChar char=""/>
            </a:pPr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kubectl </a:t>
            </a:r>
            <a:r>
              <a:rPr lang="en-US" sz="1200" dirty="0" err="1">
                <a:latin typeface="Calibri" charset="0"/>
                <a:ea typeface="Calibri" charset="0"/>
                <a:cs typeface="Times New Roman" charset="0"/>
              </a:rPr>
              <a:t>config</a:t>
            </a:r>
            <a:r>
              <a:rPr lang="en-US" sz="1200" dirty="0">
                <a:latin typeface="Calibri" charset="0"/>
                <a:ea typeface="Calibri" charset="0"/>
                <a:cs typeface="Times New Roman" charset="0"/>
              </a:rPr>
              <a:t> set-credentials </a:t>
            </a:r>
            <a:r>
              <a:rPr lang="en-US" sz="1200" dirty="0" err="1" smtClean="0">
                <a:latin typeface="Calibri" charset="0"/>
                <a:ea typeface="Calibri" charset="0"/>
                <a:cs typeface="Times New Roman" charset="0"/>
              </a:rPr>
              <a:t>fred</a:t>
            </a:r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 </a:t>
            </a:r>
            <a:r>
              <a:rPr lang="en-US" sz="1200" dirty="0">
                <a:latin typeface="Calibri" charset="0"/>
                <a:ea typeface="Calibri" charset="0"/>
                <a:cs typeface="Times New Roman" charset="0"/>
              </a:rPr>
              <a:t>–token=$AUTH_TOKEN</a:t>
            </a:r>
          </a:p>
          <a:p>
            <a:pPr marL="685800" lvl="1" indent="-228600">
              <a:buFont typeface="Symbol" charset="2"/>
              <a:buChar char=""/>
            </a:pPr>
            <a:r>
              <a:rPr lang="en-US" sz="1200" dirty="0">
                <a:latin typeface="Calibri" charset="0"/>
                <a:ea typeface="Calibri" charset="0"/>
                <a:cs typeface="Times New Roman" charset="0"/>
              </a:rPr>
              <a:t>kubectl –</a:t>
            </a:r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s=“https://k8s-cluster-uri:6443</a:t>
            </a:r>
            <a:r>
              <a:rPr lang="en-US" sz="1200" dirty="0">
                <a:latin typeface="Calibri" charset="0"/>
                <a:ea typeface="Calibri" charset="0"/>
                <a:cs typeface="Times New Roman" charset="0"/>
              </a:rPr>
              <a:t>” –</a:t>
            </a:r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user=</a:t>
            </a:r>
            <a:r>
              <a:rPr lang="en-US" sz="1200" dirty="0" err="1" smtClean="0">
                <a:latin typeface="Calibri" charset="0"/>
                <a:ea typeface="Calibri" charset="0"/>
                <a:cs typeface="Times New Roman" charset="0"/>
              </a:rPr>
              <a:t>fred</a:t>
            </a:r>
            <a:r>
              <a:rPr lang="en-US" sz="1200" dirty="0" smtClean="0">
                <a:latin typeface="Calibri" charset="0"/>
                <a:ea typeface="Calibri" charset="0"/>
                <a:cs typeface="Times New Roman" charset="0"/>
              </a:rPr>
              <a:t> </a:t>
            </a:r>
            <a:r>
              <a:rPr lang="en-US" sz="1200" dirty="0">
                <a:latin typeface="Calibri" charset="0"/>
                <a:ea typeface="Calibri" charset="0"/>
                <a:cs typeface="Times New Roman" charset="0"/>
              </a:rPr>
              <a:t>get nodes</a:t>
            </a:r>
            <a:endParaRPr lang="en-US" sz="1200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  <p:cxnSp>
        <p:nvCxnSpPr>
          <p:cNvPr id="83" name="Straight Connector 82"/>
          <p:cNvCxnSpPr/>
          <p:nvPr/>
        </p:nvCxnSpPr>
        <p:spPr>
          <a:xfrm>
            <a:off x="6922453" y="5029200"/>
            <a:ext cx="463706" cy="335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6817063" y="5162930"/>
            <a:ext cx="569096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ectangle 109"/>
          <p:cNvSpPr/>
          <p:nvPr/>
        </p:nvSpPr>
        <p:spPr>
          <a:xfrm>
            <a:off x="7382413" y="4059907"/>
            <a:ext cx="931089" cy="6819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00" dirty="0" smtClean="0">
                <a:solidFill>
                  <a:schemeClr val="tx1"/>
                </a:solidFill>
                <a:effectLst/>
                <a:ea typeface="Calibri" charset="0"/>
                <a:cs typeface="Times New Roman" charset="0"/>
              </a:rPr>
              <a:t>AUTHZ for </a:t>
            </a:r>
            <a:r>
              <a:rPr lang="en-US" sz="700" dirty="0" err="1" smtClean="0">
                <a:solidFill>
                  <a:schemeClr val="tx1"/>
                </a:solidFill>
                <a:effectLst/>
                <a:ea typeface="Calibri" charset="0"/>
                <a:cs typeface="Times New Roman" charset="0"/>
              </a:rPr>
              <a:t>CaaS</a:t>
            </a:r>
            <a:r>
              <a:rPr lang="en-US" sz="700" dirty="0" smtClean="0">
                <a:solidFill>
                  <a:schemeClr val="tx1"/>
                </a:solidFill>
                <a:effectLst/>
                <a:ea typeface="Calibri" charset="0"/>
                <a:cs typeface="Times New Roman" charset="0"/>
              </a:rPr>
              <a:t> APIs</a:t>
            </a: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700" dirty="0" smtClean="0">
                <a:solidFill>
                  <a:schemeClr val="tx1"/>
                </a:solidFill>
                <a:ea typeface="Calibri" charset="0"/>
                <a:cs typeface="Times New Roman" charset="0"/>
              </a:rPr>
              <a:t>(Check cluster/project membership)</a:t>
            </a:r>
            <a:endParaRPr lang="en-US" sz="700" dirty="0">
              <a:solidFill>
                <a:schemeClr val="tx1"/>
              </a:solidFill>
              <a:effectLst/>
              <a:ea typeface="Calibri" charset="0"/>
              <a:cs typeface="Times New Roman" charset="0"/>
            </a:endParaRPr>
          </a:p>
        </p:txBody>
      </p:sp>
      <p:sp>
        <p:nvSpPr>
          <p:cNvPr id="111" name="Title 1"/>
          <p:cNvSpPr txBox="1">
            <a:spLocks/>
          </p:cNvSpPr>
          <p:nvPr/>
        </p:nvSpPr>
        <p:spPr>
          <a:xfrm>
            <a:off x="838200" y="155027"/>
            <a:ext cx="10515600" cy="6796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smtClean="0"/>
              <a:t>Authentication and Authorization in CaaS - V1</a:t>
            </a:r>
            <a:endParaRPr lang="en-US" sz="4400" dirty="0"/>
          </a:p>
        </p:txBody>
      </p:sp>
      <p:cxnSp>
        <p:nvCxnSpPr>
          <p:cNvPr id="130" name="Straight Arrow Connector 129"/>
          <p:cNvCxnSpPr/>
          <p:nvPr/>
        </p:nvCxnSpPr>
        <p:spPr>
          <a:xfrm flipH="1" flipV="1">
            <a:off x="5118301" y="2191293"/>
            <a:ext cx="265359" cy="195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Elbow Connector 136"/>
          <p:cNvCxnSpPr/>
          <p:nvPr/>
        </p:nvCxnSpPr>
        <p:spPr>
          <a:xfrm>
            <a:off x="5102380" y="1953034"/>
            <a:ext cx="2101159" cy="2997805"/>
          </a:xfrm>
          <a:prstGeom prst="bentConnector3">
            <a:avLst>
              <a:gd name="adj1" fmla="val 48525"/>
            </a:avLst>
          </a:prstGeom>
          <a:ln>
            <a:solidFill>
              <a:srgbClr val="00B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 Box 10"/>
          <p:cNvSpPr txBox="1"/>
          <p:nvPr/>
        </p:nvSpPr>
        <p:spPr>
          <a:xfrm rot="5400000">
            <a:off x="5300893" y="3381933"/>
            <a:ext cx="1547961" cy="188557"/>
          </a:xfrm>
          <a:prstGeom prst="rect">
            <a:avLst/>
          </a:prstGeom>
          <a:noFill/>
          <a:ln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2f.  </a:t>
            </a:r>
            <a:r>
              <a:rPr lang="en-US" sz="1000" dirty="0" smtClean="0">
                <a:solidFill>
                  <a:srgbClr val="00B050"/>
                </a:solidFill>
                <a:ea typeface="Calibri" charset="0"/>
                <a:cs typeface="Times New Roman" charset="0"/>
              </a:rPr>
              <a:t>C</a:t>
            </a:r>
            <a:r>
              <a:rPr lang="en-US" sz="1000" dirty="0" smtClean="0">
                <a:solidFill>
                  <a:srgbClr val="00B050"/>
                </a:solidFill>
                <a:effectLst/>
                <a:ea typeface="Calibri" charset="0"/>
                <a:cs typeface="Times New Roman" charset="0"/>
              </a:rPr>
              <a:t>luster object</a:t>
            </a:r>
            <a:endParaRPr lang="en-US" sz="1200" dirty="0">
              <a:solidFill>
                <a:srgbClr val="00B050"/>
              </a:solidFill>
              <a:effectLst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020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Items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Implement </a:t>
            </a:r>
            <a:r>
              <a:rPr lang="en-US" dirty="0" err="1" smtClean="0"/>
              <a:t>AuthN</a:t>
            </a:r>
            <a:r>
              <a:rPr lang="en-US" dirty="0" smtClean="0"/>
              <a:t> </a:t>
            </a:r>
            <a:r>
              <a:rPr lang="en-US" dirty="0" err="1" smtClean="0"/>
              <a:t>webhook</a:t>
            </a:r>
            <a:r>
              <a:rPr lang="en-US" dirty="0" smtClean="0"/>
              <a:t> for K8S</a:t>
            </a:r>
          </a:p>
          <a:p>
            <a:endParaRPr lang="en-US" dirty="0" smtClean="0"/>
          </a:p>
          <a:p>
            <a:r>
              <a:rPr lang="en-US" dirty="0" smtClean="0"/>
              <a:t>Implement </a:t>
            </a:r>
            <a:r>
              <a:rPr lang="en-US" dirty="0" err="1" smtClean="0"/>
              <a:t>AuthZ</a:t>
            </a:r>
            <a:r>
              <a:rPr lang="en-US" dirty="0" smtClean="0"/>
              <a:t> </a:t>
            </a:r>
            <a:r>
              <a:rPr lang="en-US" dirty="0" err="1"/>
              <a:t>webhook</a:t>
            </a:r>
            <a:r>
              <a:rPr lang="en-US" dirty="0"/>
              <a:t> for </a:t>
            </a:r>
            <a:r>
              <a:rPr lang="en-US" dirty="0" smtClean="0"/>
              <a:t>K8S</a:t>
            </a:r>
          </a:p>
          <a:p>
            <a:pPr lvl="1"/>
            <a:endParaRPr lang="en-US" dirty="0"/>
          </a:p>
          <a:p>
            <a:r>
              <a:rPr lang="en-US" dirty="0" smtClean="0"/>
              <a:t>Convert </a:t>
            </a:r>
            <a:r>
              <a:rPr lang="en-US" dirty="0" err="1" smtClean="0"/>
              <a:t>CaaS</a:t>
            </a:r>
            <a:r>
              <a:rPr lang="en-US" dirty="0" smtClean="0"/>
              <a:t> to use keystone token from JWT token</a:t>
            </a:r>
          </a:p>
          <a:p>
            <a:pPr lvl="1"/>
            <a:r>
              <a:rPr lang="en-US" dirty="0" smtClean="0"/>
              <a:t>Currently keystone token is being embedded as a claim – this may be unnecessary</a:t>
            </a:r>
          </a:p>
          <a:p>
            <a:endParaRPr lang="en-US" dirty="0" smtClean="0"/>
          </a:p>
          <a:p>
            <a:r>
              <a:rPr lang="en-US" dirty="0" smtClean="0"/>
              <a:t>Update K8S to 1.6</a:t>
            </a:r>
          </a:p>
          <a:p>
            <a:endParaRPr lang="en-US" dirty="0" smtClean="0"/>
          </a:p>
          <a:p>
            <a:r>
              <a:rPr lang="en-US" dirty="0" smtClean="0"/>
              <a:t>Deploy K8S with new </a:t>
            </a:r>
            <a:r>
              <a:rPr lang="en-US" dirty="0" err="1" smtClean="0"/>
              <a:t>config</a:t>
            </a:r>
            <a:r>
              <a:rPr lang="en-US" dirty="0" smtClean="0"/>
              <a:t> to forward all requests to the new </a:t>
            </a:r>
            <a:r>
              <a:rPr lang="en-US" dirty="0" err="1" smtClean="0"/>
              <a:t>webhook</a:t>
            </a:r>
            <a:r>
              <a:rPr lang="en-US" dirty="0" smtClean="0"/>
              <a:t> service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2809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Authentication and Authorization in </a:t>
            </a:r>
            <a:r>
              <a:rPr lang="en-US" sz="4000" dirty="0" err="1" smtClean="0"/>
              <a:t>CaaS</a:t>
            </a:r>
            <a:r>
              <a:rPr lang="en-US" sz="4000" dirty="0" smtClean="0"/>
              <a:t> – V2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10677525" cy="461327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Define </a:t>
            </a:r>
            <a:r>
              <a:rPr lang="en-US" dirty="0"/>
              <a:t>two new roles</a:t>
            </a:r>
          </a:p>
          <a:p>
            <a:pPr lvl="2"/>
            <a:r>
              <a:rPr lang="en-US" dirty="0" smtClean="0"/>
              <a:t>OpenStack </a:t>
            </a:r>
            <a:r>
              <a:rPr lang="en-US" dirty="0"/>
              <a:t>Admin (maps </a:t>
            </a:r>
            <a:r>
              <a:rPr lang="en-US" dirty="0" smtClean="0"/>
              <a:t>to </a:t>
            </a:r>
            <a:r>
              <a:rPr lang="en-US" dirty="0" err="1" smtClean="0"/>
              <a:t>Openstack</a:t>
            </a:r>
            <a:r>
              <a:rPr lang="en-US" dirty="0" smtClean="0"/>
              <a:t> “admin”): User has access </a:t>
            </a:r>
            <a:r>
              <a:rPr lang="en-US" dirty="0"/>
              <a:t>to all projects</a:t>
            </a:r>
          </a:p>
          <a:p>
            <a:pPr lvl="2"/>
            <a:endParaRPr lang="en-US" dirty="0" smtClean="0"/>
          </a:p>
          <a:p>
            <a:pPr lvl="2"/>
            <a:r>
              <a:rPr lang="en-US" dirty="0" err="1" smtClean="0"/>
              <a:t>CaaS</a:t>
            </a:r>
            <a:r>
              <a:rPr lang="en-US" dirty="0" smtClean="0"/>
              <a:t> </a:t>
            </a:r>
            <a:r>
              <a:rPr lang="en-US" dirty="0"/>
              <a:t>Admin (maps to </a:t>
            </a:r>
            <a:r>
              <a:rPr lang="en-US" dirty="0" err="1" smtClean="0"/>
              <a:t>Openstack</a:t>
            </a:r>
            <a:r>
              <a:rPr lang="en-US" dirty="0" smtClean="0"/>
              <a:t> “member”): </a:t>
            </a:r>
            <a:endParaRPr lang="en-US" dirty="0"/>
          </a:p>
          <a:p>
            <a:pPr lvl="3"/>
            <a:r>
              <a:rPr lang="en-US" dirty="0" smtClean="0"/>
              <a:t>User has access </a:t>
            </a:r>
            <a:r>
              <a:rPr lang="en-US" dirty="0"/>
              <a:t>to only projects that they are </a:t>
            </a:r>
            <a:r>
              <a:rPr lang="en-US" dirty="0" smtClean="0"/>
              <a:t>members of.</a:t>
            </a:r>
            <a:endParaRPr lang="en-US" dirty="0"/>
          </a:p>
          <a:p>
            <a:pPr lvl="3"/>
            <a:r>
              <a:rPr lang="en-US" dirty="0" smtClean="0"/>
              <a:t>User can perform CRUD </a:t>
            </a:r>
            <a:r>
              <a:rPr lang="en-US" dirty="0"/>
              <a:t>operations on </a:t>
            </a:r>
            <a:r>
              <a:rPr lang="en-US" dirty="0" smtClean="0"/>
              <a:t>any cluster in projects</a:t>
            </a:r>
            <a:r>
              <a:rPr lang="en-US" dirty="0"/>
              <a:t> </a:t>
            </a:r>
            <a:r>
              <a:rPr lang="en-US" dirty="0" smtClean="0"/>
              <a:t>they are members of.</a:t>
            </a:r>
          </a:p>
          <a:p>
            <a:pPr lvl="3"/>
            <a:r>
              <a:rPr lang="en-US" i="1" dirty="0" smtClean="0">
                <a:solidFill>
                  <a:schemeClr val="bg2">
                    <a:lumMod val="75000"/>
                  </a:schemeClr>
                </a:solidFill>
              </a:rPr>
              <a:t>Could be “Bob” the Cloud Admin*</a:t>
            </a:r>
            <a:endParaRPr lang="en-US" i="1" dirty="0">
              <a:solidFill>
                <a:schemeClr val="bg2">
                  <a:lumMod val="75000"/>
                </a:schemeClr>
              </a:solidFill>
            </a:endParaRPr>
          </a:p>
          <a:p>
            <a:pPr lvl="2"/>
            <a:endParaRPr lang="en-US" dirty="0" smtClean="0"/>
          </a:p>
          <a:p>
            <a:pPr lvl="2"/>
            <a:r>
              <a:rPr lang="en-US" dirty="0" err="1" smtClean="0"/>
              <a:t>CaaS</a:t>
            </a:r>
            <a:r>
              <a:rPr lang="en-US" dirty="0" smtClean="0"/>
              <a:t> </a:t>
            </a:r>
            <a:r>
              <a:rPr lang="en-US" dirty="0"/>
              <a:t>User: </a:t>
            </a:r>
          </a:p>
          <a:p>
            <a:pPr lvl="3"/>
            <a:r>
              <a:rPr lang="en-US" dirty="0"/>
              <a:t>Can *use* clusters; i.e. CRUD operations on different job types on </a:t>
            </a:r>
            <a:r>
              <a:rPr lang="en-US" dirty="0" smtClean="0"/>
              <a:t>K8S such as pods/</a:t>
            </a:r>
            <a:r>
              <a:rPr lang="en-US" dirty="0" err="1" smtClean="0"/>
              <a:t>replicasets</a:t>
            </a:r>
            <a:r>
              <a:rPr lang="en-US" dirty="0" smtClean="0"/>
              <a:t>/jobs/</a:t>
            </a:r>
            <a:r>
              <a:rPr lang="en-US" dirty="0" err="1" smtClean="0"/>
              <a:t>daemonsets</a:t>
            </a:r>
            <a:endParaRPr lang="en-US" dirty="0" smtClean="0"/>
          </a:p>
          <a:p>
            <a:pPr lvl="3"/>
            <a:r>
              <a:rPr lang="en-US" i="1" dirty="0" smtClean="0">
                <a:solidFill>
                  <a:schemeClr val="bg2">
                    <a:lumMod val="75000"/>
                  </a:schemeClr>
                </a:solidFill>
              </a:rPr>
              <a:t>Could be “Fred” the application developer*</a:t>
            </a:r>
          </a:p>
          <a:p>
            <a:pPr lvl="3"/>
            <a:endParaRPr lang="en-US" i="1" dirty="0">
              <a:solidFill>
                <a:schemeClr val="bg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600" i="1" dirty="0" smtClean="0">
                <a:solidFill>
                  <a:schemeClr val="bg2">
                    <a:lumMod val="75000"/>
                  </a:schemeClr>
                </a:solidFill>
              </a:rPr>
              <a:t>(*)https</a:t>
            </a:r>
            <a:r>
              <a:rPr lang="en-US" sz="1600" i="1" dirty="0">
                <a:solidFill>
                  <a:schemeClr val="bg2">
                    <a:lumMod val="75000"/>
                  </a:schemeClr>
                </a:solidFill>
              </a:rPr>
              <a:t>://</a:t>
            </a:r>
            <a:r>
              <a:rPr lang="en-US" sz="1600" i="1" dirty="0" err="1">
                <a:solidFill>
                  <a:schemeClr val="bg2">
                    <a:lumMod val="75000"/>
                  </a:schemeClr>
                </a:solidFill>
              </a:rPr>
              <a:t>metacloud.jira.com</a:t>
            </a:r>
            <a:r>
              <a:rPr lang="en-US" sz="1600" i="1" dirty="0">
                <a:solidFill>
                  <a:schemeClr val="bg2">
                    <a:lumMod val="75000"/>
                  </a:schemeClr>
                </a:solidFill>
              </a:rPr>
              <a:t>/wiki/display/HARMONY/</a:t>
            </a:r>
            <a:r>
              <a:rPr lang="en-US" sz="1600" i="1" dirty="0" err="1">
                <a:solidFill>
                  <a:schemeClr val="bg2">
                    <a:lumMod val="75000"/>
                  </a:schemeClr>
                </a:solidFill>
              </a:rPr>
              <a:t>HCP+UX+and+Visual+Design?preview</a:t>
            </a:r>
            <a:r>
              <a:rPr lang="en-US" sz="1600" i="1" dirty="0">
                <a:solidFill>
                  <a:schemeClr val="bg2">
                    <a:lumMod val="75000"/>
                  </a:schemeClr>
                </a:solidFill>
              </a:rPr>
              <a:t>=/187341288/187341353/Persona_v2.docx</a:t>
            </a:r>
          </a:p>
        </p:txBody>
      </p:sp>
    </p:spTree>
    <p:extLst>
      <p:ext uri="{BB962C8B-B14F-4D97-AF65-F5344CB8AC3E}">
        <p14:creationId xmlns:p14="http://schemas.microsoft.com/office/powerpoint/2010/main" val="1475568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725150" cy="1325563"/>
          </a:xfrm>
        </p:spPr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– V2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AuthN</a:t>
            </a:r>
            <a:r>
              <a:rPr lang="en-US" dirty="0" smtClean="0"/>
              <a:t> for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 smtClean="0">
                <a:solidFill>
                  <a:srgbClr val="00B050"/>
                </a:solidFill>
              </a:rPr>
              <a:t>CaaS</a:t>
            </a:r>
            <a:r>
              <a:rPr lang="en-US" dirty="0" smtClean="0">
                <a:solidFill>
                  <a:srgbClr val="00B050"/>
                </a:solidFill>
              </a:rPr>
              <a:t> APIs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Implemented by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CaaS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by calling Keystone APIs to validate token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Status: Design and implementation – DONE</a:t>
            </a:r>
          </a:p>
          <a:p>
            <a:pPr lvl="1"/>
            <a:r>
              <a:rPr lang="en-US" i="1" u="sng" dirty="0" smtClean="0"/>
              <a:t>No change from V1</a:t>
            </a:r>
          </a:p>
          <a:p>
            <a:r>
              <a:rPr lang="en-US" dirty="0" err="1" smtClean="0"/>
              <a:t>AuthZ</a:t>
            </a:r>
            <a:r>
              <a:rPr lang="en-US" dirty="0" smtClean="0"/>
              <a:t> for </a:t>
            </a:r>
            <a:r>
              <a:rPr lang="en-US" dirty="0" err="1" smtClean="0">
                <a:solidFill>
                  <a:srgbClr val="00B050"/>
                </a:solidFill>
              </a:rPr>
              <a:t>CaaS</a:t>
            </a:r>
            <a:r>
              <a:rPr lang="en-US" dirty="0" smtClean="0">
                <a:solidFill>
                  <a:srgbClr val="00B050"/>
                </a:solidFill>
              </a:rPr>
              <a:t> APIs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Can this user create a cluster in this project with ID=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projectID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?</a:t>
            </a:r>
          </a:p>
          <a:p>
            <a:pPr lvl="2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Match project ID in REST call with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projectID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retrieved using token from Keystone.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Can this user read/update/delete cluster with ID=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clusterID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lvl="2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Retrieve project ID in the token from Keystone. Check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CaaS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MariaDB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to see if given cluster ID is a member of project ID.</a:t>
            </a:r>
          </a:p>
          <a:p>
            <a:pPr lvl="1"/>
            <a:r>
              <a:rPr lang="en-US" dirty="0" smtClean="0"/>
              <a:t>Is this user role authorized for the specific operation?</a:t>
            </a:r>
          </a:p>
          <a:p>
            <a:pPr lvl="2"/>
            <a:r>
              <a:rPr lang="en-US" dirty="0" smtClean="0"/>
              <a:t>Check capability for this role</a:t>
            </a:r>
          </a:p>
          <a:p>
            <a:pPr lvl="2"/>
            <a:r>
              <a:rPr lang="en-US" dirty="0" smtClean="0"/>
              <a:t>Capabilities are stored as an in-memory </a:t>
            </a:r>
            <a:r>
              <a:rPr lang="en-US" dirty="0" err="1" smtClean="0"/>
              <a:t>struct</a:t>
            </a:r>
            <a:r>
              <a:rPr lang="en-US" dirty="0" smtClean="0"/>
              <a:t> or in </a:t>
            </a:r>
            <a:r>
              <a:rPr lang="en-US" dirty="0" err="1" smtClean="0"/>
              <a:t>MariaDB</a:t>
            </a:r>
            <a:r>
              <a:rPr lang="en-US" dirty="0"/>
              <a:t> </a:t>
            </a:r>
            <a:r>
              <a:rPr lang="en-US" dirty="0" smtClean="0"/>
              <a:t>or using </a:t>
            </a:r>
            <a:r>
              <a:rPr lang="en-US" dirty="0" err="1" smtClean="0"/>
              <a:t>policy.json</a:t>
            </a:r>
            <a:r>
              <a:rPr lang="en-US" dirty="0" smtClean="0"/>
              <a:t> </a:t>
            </a:r>
            <a:r>
              <a:rPr lang="en-US" dirty="0" err="1" smtClean="0"/>
              <a:t>file+policy</a:t>
            </a:r>
            <a:r>
              <a:rPr lang="en-US" dirty="0" smtClean="0"/>
              <a:t> engine</a:t>
            </a:r>
          </a:p>
          <a:p>
            <a:pPr lvl="1"/>
            <a:r>
              <a:rPr lang="en-US" dirty="0" smtClean="0"/>
              <a:t>Status: Design and implementation – To be done </a:t>
            </a:r>
          </a:p>
        </p:txBody>
      </p:sp>
    </p:spTree>
    <p:extLst>
      <p:ext uri="{BB962C8B-B14F-4D97-AF65-F5344CB8AC3E}">
        <p14:creationId xmlns:p14="http://schemas.microsoft.com/office/powerpoint/2010/main" val="306921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677525" cy="1325563"/>
          </a:xfrm>
        </p:spPr>
        <p:txBody>
          <a:bodyPr/>
          <a:lstStyle/>
          <a:p>
            <a:r>
              <a:rPr lang="en-US" dirty="0" smtClean="0"/>
              <a:t>Authentication and Authorization in </a:t>
            </a:r>
            <a:r>
              <a:rPr lang="en-US" dirty="0" err="1" smtClean="0"/>
              <a:t>CaaS</a:t>
            </a:r>
            <a:r>
              <a:rPr lang="en-US" dirty="0" smtClean="0"/>
              <a:t> – V2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AuthN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K8S APIs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Implemented via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webhook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mechanism provided by K8S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Token validation by calling keystone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Status: Design and implementation - In progress</a:t>
            </a:r>
          </a:p>
          <a:p>
            <a:endParaRPr lang="en-US" dirty="0" smtClean="0"/>
          </a:p>
          <a:p>
            <a:r>
              <a:rPr lang="en-US" dirty="0" err="1" smtClean="0"/>
              <a:t>AuthZ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C00000"/>
                </a:solidFill>
              </a:rPr>
              <a:t>K8S APIs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Implemented via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webhook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mechanism provided by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K8S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Check cluster membership whose source of truth is in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CaaS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MariaDB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2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Each K8S cluster needs to be aware of it’s Cluster UUID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Status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: Design and implementation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– To be done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No change from V1 since </a:t>
            </a:r>
            <a:r>
              <a:rPr lang="en-US" dirty="0" err="1" smtClean="0"/>
              <a:t>CaaS</a:t>
            </a:r>
            <a:r>
              <a:rPr lang="en-US" dirty="0" smtClean="0"/>
              <a:t> admin and </a:t>
            </a:r>
            <a:r>
              <a:rPr lang="en-US" dirty="0" err="1" smtClean="0"/>
              <a:t>CaaS</a:t>
            </a:r>
            <a:r>
              <a:rPr lang="en-US" dirty="0" smtClean="0"/>
              <a:t> user roles have the same capabilities </a:t>
            </a:r>
            <a:r>
              <a:rPr lang="en-US" dirty="0" err="1" smtClean="0"/>
              <a:t>wrt</a:t>
            </a:r>
            <a:r>
              <a:rPr lang="en-US" dirty="0" smtClean="0"/>
              <a:t> to K8S APIs</a:t>
            </a:r>
          </a:p>
        </p:txBody>
      </p:sp>
    </p:spTree>
    <p:extLst>
      <p:ext uri="{BB962C8B-B14F-4D97-AF65-F5344CB8AC3E}">
        <p14:creationId xmlns:p14="http://schemas.microsoft.com/office/powerpoint/2010/main" val="8564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8326</TotalTime>
  <Words>931</Words>
  <Application>Microsoft Macintosh PowerPoint</Application>
  <PresentationFormat>Widescreen</PresentationFormat>
  <Paragraphs>147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Symbol</vt:lpstr>
      <vt:lpstr>Times New Roman</vt:lpstr>
      <vt:lpstr>Office Theme</vt:lpstr>
      <vt:lpstr>Authentication &amp; Authorization for CaaS</vt:lpstr>
      <vt:lpstr>Authentication and Authorization in CaaS - V1</vt:lpstr>
      <vt:lpstr>Authentication and Authorization in CaaS - V1</vt:lpstr>
      <vt:lpstr>Authentication and Authorization in CaaS - V1</vt:lpstr>
      <vt:lpstr>PowerPoint Presentation</vt:lpstr>
      <vt:lpstr>Action Items</vt:lpstr>
      <vt:lpstr>Authentication and Authorization in CaaS – V2</vt:lpstr>
      <vt:lpstr>Authentication and Authorization in CaaS – V2</vt:lpstr>
      <vt:lpstr>Authentication and Authorization in CaaS – V2</vt:lpstr>
      <vt:lpstr>Authentication and Authorization in CaaS – V2</vt:lpstr>
      <vt:lpstr>Detailed view of V2</vt:lpstr>
      <vt:lpstr>Action Items for V2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199</cp:revision>
  <dcterms:created xsi:type="dcterms:W3CDTF">2017-06-24T05:02:58Z</dcterms:created>
  <dcterms:modified xsi:type="dcterms:W3CDTF">2017-07-05T06:10:46Z</dcterms:modified>
</cp:coreProperties>
</file>

<file path=docProps/thumbnail.jpeg>
</file>